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4" r:id="rId2"/>
    <p:sldMasterId id="2147483669" r:id="rId3"/>
  </p:sldMasterIdLst>
  <p:notesMasterIdLst>
    <p:notesMasterId r:id="rId5"/>
  </p:notesMasterIdLst>
  <p:sldIdLst>
    <p:sldId id="280" r:id="rId4"/>
  </p:sldIdLst>
  <p:sldSz cx="1015365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250" userDrawn="1">
          <p15:clr>
            <a:srgbClr val="A4A3A4"/>
          </p15:clr>
        </p15:guide>
        <p15:guide id="3" pos="6101" userDrawn="1">
          <p15:clr>
            <a:srgbClr val="A4A3A4"/>
          </p15:clr>
        </p15:guide>
        <p15:guide id="4" orient="horz" pos="40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FF99"/>
    <a:srgbClr val="0000CC"/>
    <a:srgbClr val="ACEAD1"/>
    <a:srgbClr val="25C588"/>
    <a:srgbClr val="E6EDF6"/>
    <a:srgbClr val="5585BF"/>
    <a:srgbClr val="6893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84" autoAdjust="0"/>
    <p:restoredTop sz="95540" autoAdjust="0"/>
  </p:normalViewPr>
  <p:slideViewPr>
    <p:cSldViewPr>
      <p:cViewPr varScale="1">
        <p:scale>
          <a:sx n="106" d="100"/>
          <a:sy n="106" d="100"/>
        </p:scale>
        <p:origin x="1400" y="64"/>
      </p:cViewPr>
      <p:guideLst>
        <p:guide orient="horz" pos="527"/>
        <p:guide pos="250"/>
        <p:guide pos="6101"/>
        <p:guide orient="horz" pos="40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EA3DE-2E21-4680-A360-89174F3FB66E}" type="datetimeFigureOut">
              <a:rPr lang="ko-KR" altLang="en-US" smtClean="0"/>
              <a:pPr/>
              <a:t>2022-11-24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1241425"/>
            <a:ext cx="49561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4F315-53C4-4C19-B19C-915DF6C71A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8469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61524" y="2130435"/>
            <a:ext cx="8630603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3048" y="3886200"/>
            <a:ext cx="710755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9082-876B-47A9-9637-2F12F735FBC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276783" y="6356360"/>
            <a:ext cx="2369185" cy="365125"/>
          </a:xfrm>
          <a:prstGeom prst="rect">
            <a:avLst/>
          </a:prstGeom>
        </p:spPr>
        <p:txBody>
          <a:bodyPr/>
          <a:lstStyle/>
          <a:p>
            <a:fld id="{D4C49874-0D8E-4391-9C86-57A931C76A3E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39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0257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0153650" cy="64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98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9082-876B-47A9-9637-2F12F735FBC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901143" y="6639172"/>
            <a:ext cx="3552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6CC7A20-20E9-40AD-9AA3-E417273D6C3E}" type="slidenum">
              <a:rPr lang="ko-KR" altLang="en-US" sz="1000" smtClean="0">
                <a:solidFill>
                  <a:prstClr val="black"/>
                </a:solidFill>
              </a:rPr>
              <a:pPr/>
              <a:t>‹#›</a:t>
            </a:fld>
            <a:endParaRPr lang="ko-KR" altLang="en-US" sz="100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 userDrawn="1"/>
        </p:nvSpPr>
        <p:spPr>
          <a:xfrm>
            <a:off x="29" y="4"/>
            <a:ext cx="10153650" cy="69269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50000">
                <a:schemeClr val="bg1"/>
              </a:gs>
              <a:gs pos="5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prstClr val="white"/>
              </a:solidFill>
            </a:endParaRPr>
          </a:p>
        </p:txBody>
      </p:sp>
      <p:pic>
        <p:nvPicPr>
          <p:cNvPr id="17" name="Picture 2" descr="C:\Users\유명숙\Desktop\menu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0035" y="-16093"/>
            <a:ext cx="3043615" cy="713569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8480291" y="147917"/>
            <a:ext cx="143926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o-KR" altLang="en-US" sz="2400" b="1" dirty="0">
              <a:solidFill>
                <a:prstClr val="white">
                  <a:lumMod val="50000"/>
                </a:prstClr>
              </a:solidFill>
              <a:latin typeface="Arial" pitchFamily="34" charset="0"/>
              <a:ea typeface="HY견고딕" pitchFamily="18" charset="-127"/>
              <a:cs typeface="Arial" pitchFamily="34" charset="0"/>
            </a:endParaRPr>
          </a:p>
        </p:txBody>
      </p:sp>
      <p:sp>
        <p:nvSpPr>
          <p:cNvPr id="22" name="날짜 개체 틀 2"/>
          <p:cNvSpPr>
            <a:spLocks noGrp="1"/>
          </p:cNvSpPr>
          <p:nvPr>
            <p:ph type="dt" sz="half" idx="10"/>
          </p:nvPr>
        </p:nvSpPr>
        <p:spPr>
          <a:xfrm>
            <a:off x="507695" y="6356454"/>
            <a:ext cx="2369185" cy="365125"/>
          </a:xfrm>
          <a:prstGeom prst="rect">
            <a:avLst/>
          </a:prstGeom>
        </p:spPr>
        <p:txBody>
          <a:bodyPr/>
          <a:lstStyle/>
          <a:p>
            <a:fld id="{3A1E006E-8D71-4633-95E8-0A010DCF82A2}" type="datetime1">
              <a:rPr lang="ko-KR" altLang="en-US" smtClean="0">
                <a:solidFill>
                  <a:prstClr val="black"/>
                </a:solidFill>
              </a:rPr>
              <a:pPr/>
              <a:t>2022-11-24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814357" y="6639172"/>
            <a:ext cx="3552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6CC7A20-20E9-40AD-9AA3-E417273D6C3E}" type="slidenum">
              <a:rPr lang="ko-KR" altLang="en-US" sz="1000" smtClean="0">
                <a:solidFill>
                  <a:prstClr val="black"/>
                </a:solidFill>
              </a:rPr>
              <a:pPr/>
              <a:t>‹#›</a:t>
            </a:fld>
            <a:endParaRPr lang="ko-KR" altLang="en-US" sz="100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02206" y="4406905"/>
            <a:ext cx="8630603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02206" y="2906713"/>
            <a:ext cx="863060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07685" y="6356355"/>
            <a:ext cx="2369185" cy="365125"/>
          </a:xfrm>
          <a:prstGeom prst="rect">
            <a:avLst/>
          </a:prstGeom>
        </p:spPr>
        <p:txBody>
          <a:bodyPr/>
          <a:lstStyle/>
          <a:p>
            <a:fld id="{9E6CB16F-A854-4366-98C1-50D9E08AD1FD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469166" y="6356355"/>
            <a:ext cx="3215323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그림 7" descr="untitled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279292" y="6381328"/>
            <a:ext cx="1729050" cy="261938"/>
          </a:xfrm>
          <a:prstGeom prst="rect">
            <a:avLst/>
          </a:prstGeom>
        </p:spPr>
      </p:pic>
      <p:pic>
        <p:nvPicPr>
          <p:cNvPr id="9" name="Picture 11" descr="POSCO_Blu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427" y="260648"/>
            <a:ext cx="124968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PPT-A1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53650" cy="685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7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02206" y="4406905"/>
            <a:ext cx="8630603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02206" y="2906713"/>
            <a:ext cx="863060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07685" y="6356355"/>
            <a:ext cx="2369185" cy="365125"/>
          </a:xfrm>
          <a:prstGeom prst="rect">
            <a:avLst/>
          </a:prstGeom>
        </p:spPr>
        <p:txBody>
          <a:bodyPr/>
          <a:lstStyle/>
          <a:p>
            <a:fld id="{9E6CB16F-A854-4366-98C1-50D9E08AD1FD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469166" y="6356355"/>
            <a:ext cx="3215323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그림 7" descr="untitled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279292" y="6381328"/>
            <a:ext cx="1729050" cy="261938"/>
          </a:xfrm>
          <a:prstGeom prst="rect">
            <a:avLst/>
          </a:prstGeom>
        </p:spPr>
      </p:pic>
      <p:pic>
        <p:nvPicPr>
          <p:cNvPr id="9" name="Picture 11" descr="POSCO_Blu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427" y="260648"/>
            <a:ext cx="124968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PPT-A1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53650" cy="685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2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7687" y="274641"/>
            <a:ext cx="9138286" cy="1143000"/>
          </a:xfrm>
          <a:prstGeom prst="rect">
            <a:avLst/>
          </a:prstGeom>
        </p:spPr>
        <p:txBody>
          <a:bodyPr lIns="91425" tIns="45714" rIns="91425" bIns="45714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7687" y="1600213"/>
            <a:ext cx="9138286" cy="4525963"/>
          </a:xfrm>
          <a:prstGeom prst="rect">
            <a:avLst/>
          </a:prstGeom>
        </p:spPr>
        <p:txBody>
          <a:bodyPr lIns="91425" tIns="45714" rIns="91425" bIns="45714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07683" y="6356434"/>
            <a:ext cx="2369185" cy="365125"/>
          </a:xfrm>
          <a:prstGeom prst="rect">
            <a:avLst/>
          </a:prstGeom>
        </p:spPr>
        <p:txBody>
          <a:bodyPr lIns="91425" tIns="45714" rIns="91425" bIns="45714"/>
          <a:lstStyle/>
          <a:p>
            <a:pPr defTabSz="891672"/>
            <a:fld id="{E8DB88E0-00F3-499F-8287-6C80B32C7E34}" type="datetime1">
              <a:rPr lang="ko-KR" altLang="en-US" smtClean="0">
                <a:solidFill>
                  <a:prstClr val="black"/>
                </a:solidFill>
              </a:rPr>
              <a:pPr defTabSz="891672"/>
              <a:t>2022-11-24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469178" y="6356434"/>
            <a:ext cx="3215323" cy="365125"/>
          </a:xfrm>
          <a:prstGeom prst="rect">
            <a:avLst/>
          </a:prstGeom>
        </p:spPr>
        <p:txBody>
          <a:bodyPr lIns="91425" tIns="45714" rIns="91425" bIns="45714"/>
          <a:lstStyle/>
          <a:p>
            <a:pPr defTabSz="891672"/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832011" y="6592278"/>
            <a:ext cx="2369185" cy="365125"/>
          </a:xfrm>
          <a:prstGeom prst="rect">
            <a:avLst/>
          </a:prstGeom>
        </p:spPr>
        <p:txBody>
          <a:bodyPr/>
          <a:lstStyle>
            <a:lvl1pPr algn="r">
              <a:defRPr sz="117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1F7C93-62DD-4BF7-9E90-9D266EFBBBF1}" type="slidenum">
              <a:rPr lang="ko-KR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65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02205" y="4406903"/>
            <a:ext cx="8630603" cy="1362075"/>
          </a:xfrm>
          <a:prstGeom prst="rect">
            <a:avLst/>
          </a:prstGeo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02205" y="2906713"/>
            <a:ext cx="863060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50">
                <a:solidFill>
                  <a:schemeClr val="tx1">
                    <a:tint val="75000"/>
                  </a:schemeClr>
                </a:solidFill>
              </a:defRPr>
            </a:lvl1pPr>
            <a:lvl2pPr marL="468630" indent="0">
              <a:buNone/>
              <a:defRPr sz="1845">
                <a:solidFill>
                  <a:schemeClr val="tx1">
                    <a:tint val="75000"/>
                  </a:schemeClr>
                </a:solidFill>
              </a:defRPr>
            </a:lvl2pPr>
            <a:lvl3pPr marL="937260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40589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4pPr>
            <a:lvl5pPr marL="187452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5pPr>
            <a:lvl6pPr marL="234315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6pPr>
            <a:lvl7pPr marL="281178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7pPr>
            <a:lvl8pPr marL="328041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8pPr>
            <a:lvl9pPr marL="374904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07684" y="6356353"/>
            <a:ext cx="2369185" cy="365125"/>
          </a:xfrm>
          <a:prstGeom prst="rect">
            <a:avLst/>
          </a:prstGeom>
        </p:spPr>
        <p:txBody>
          <a:bodyPr/>
          <a:lstStyle/>
          <a:p>
            <a:fld id="{9E6CB16F-A854-4366-98C1-50D9E08AD1FD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469165" y="6356353"/>
            <a:ext cx="3215323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그림 7" descr="untitled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279292" y="6381328"/>
            <a:ext cx="1729050" cy="261938"/>
          </a:xfrm>
          <a:prstGeom prst="rect">
            <a:avLst/>
          </a:prstGeom>
        </p:spPr>
      </p:pic>
      <p:pic>
        <p:nvPicPr>
          <p:cNvPr id="9" name="Picture 11" descr="POSCO_Blu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427" y="260648"/>
            <a:ext cx="1249680" cy="33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PPT-A1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53650" cy="685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90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02205" y="4406903"/>
            <a:ext cx="8630603" cy="1362075"/>
          </a:xfrm>
          <a:prstGeom prst="rect">
            <a:avLst/>
          </a:prstGeo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02205" y="2906713"/>
            <a:ext cx="863060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50">
                <a:solidFill>
                  <a:schemeClr val="tx1">
                    <a:tint val="75000"/>
                  </a:schemeClr>
                </a:solidFill>
              </a:defRPr>
            </a:lvl1pPr>
            <a:lvl2pPr marL="468630" indent="0">
              <a:buNone/>
              <a:defRPr sz="1845">
                <a:solidFill>
                  <a:schemeClr val="tx1">
                    <a:tint val="75000"/>
                  </a:schemeClr>
                </a:solidFill>
              </a:defRPr>
            </a:lvl2pPr>
            <a:lvl3pPr marL="937260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40589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4pPr>
            <a:lvl5pPr marL="187452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5pPr>
            <a:lvl6pPr marL="234315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6pPr>
            <a:lvl7pPr marL="281178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7pPr>
            <a:lvl8pPr marL="328041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8pPr>
            <a:lvl9pPr marL="3749040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07684" y="6356353"/>
            <a:ext cx="2369185" cy="365125"/>
          </a:xfrm>
          <a:prstGeom prst="rect">
            <a:avLst/>
          </a:prstGeom>
        </p:spPr>
        <p:txBody>
          <a:bodyPr/>
          <a:lstStyle/>
          <a:p>
            <a:fld id="{9E6CB16F-A854-4366-98C1-50D9E08AD1FD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469165" y="6356353"/>
            <a:ext cx="3215323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그림 7" descr="untitled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279292" y="6381328"/>
            <a:ext cx="1729050" cy="261938"/>
          </a:xfrm>
          <a:prstGeom prst="rect">
            <a:avLst/>
          </a:prstGeom>
        </p:spPr>
      </p:pic>
      <p:pic>
        <p:nvPicPr>
          <p:cNvPr id="9" name="Picture 11" descr="POSCO_Blu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427" y="260648"/>
            <a:ext cx="1249680" cy="33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PPT-A1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53650" cy="685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8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7687" y="274641"/>
            <a:ext cx="9138286" cy="1143000"/>
          </a:xfrm>
          <a:prstGeom prst="rect">
            <a:avLst/>
          </a:prstGeom>
        </p:spPr>
        <p:txBody>
          <a:bodyPr lIns="91425" tIns="45714" rIns="91425" bIns="45714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7687" y="1600211"/>
            <a:ext cx="9138286" cy="4525963"/>
          </a:xfrm>
          <a:prstGeom prst="rect">
            <a:avLst/>
          </a:prstGeom>
        </p:spPr>
        <p:txBody>
          <a:bodyPr lIns="91425" tIns="45714" rIns="91425" bIns="45714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07682" y="6356432"/>
            <a:ext cx="2369185" cy="365125"/>
          </a:xfrm>
          <a:prstGeom prst="rect">
            <a:avLst/>
          </a:prstGeom>
        </p:spPr>
        <p:txBody>
          <a:bodyPr lIns="91425" tIns="45714" rIns="91425" bIns="45714"/>
          <a:lstStyle/>
          <a:p>
            <a:pPr defTabSz="913973"/>
            <a:fld id="{E8DB88E0-00F3-499F-8287-6C80B32C7E34}" type="datetime1">
              <a:rPr lang="ko-KR" altLang="en-US" smtClean="0">
                <a:solidFill>
                  <a:prstClr val="black"/>
                </a:solidFill>
              </a:rPr>
              <a:pPr defTabSz="913973"/>
              <a:t>2022-11-24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469177" y="6356432"/>
            <a:ext cx="3215323" cy="365125"/>
          </a:xfrm>
          <a:prstGeom prst="rect">
            <a:avLst/>
          </a:prstGeom>
        </p:spPr>
        <p:txBody>
          <a:bodyPr lIns="91425" tIns="45714" rIns="91425" bIns="45714"/>
          <a:lstStyle/>
          <a:p>
            <a:pPr defTabSz="913973"/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832010" y="6592276"/>
            <a:ext cx="236918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1F7C93-62DD-4BF7-9E90-9D266EFBBBF1}" type="slidenum">
              <a:rPr lang="ko-KR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0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07683" y="274638"/>
            <a:ext cx="91382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7683" y="1600205"/>
            <a:ext cx="913828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07683" y="6356360"/>
            <a:ext cx="23691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79082-876B-47A9-9637-2F12F735FBC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469164" y="6356360"/>
            <a:ext cx="32153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23"/>
            <a:ext cx="10153650" cy="624911"/>
          </a:xfrm>
          <a:prstGeom prst="rect">
            <a:avLst/>
          </a:prstGeom>
        </p:spPr>
      </p:pic>
      <p:sp>
        <p:nvSpPr>
          <p:cNvPr id="3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702020" y="6547969"/>
            <a:ext cx="2369185" cy="365125"/>
          </a:xfrm>
          <a:prstGeom prst="rect">
            <a:avLst/>
          </a:prstGeom>
        </p:spPr>
        <p:txBody>
          <a:bodyPr/>
          <a:lstStyle>
            <a:lvl1pPr algn="r">
              <a:defRPr sz="1171" b="0"/>
            </a:lvl1pPr>
          </a:lstStyle>
          <a:p>
            <a:fld id="{D4C49874-0D8E-4391-9C86-57A931C76A3E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r>
              <a:rPr lang="en-US" altLang="ko-KR">
                <a:solidFill>
                  <a:prstClr val="black"/>
                </a:solidFill>
              </a:rPr>
              <a:t>/19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8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hf sldNum="0" hdr="0" dt="0"/>
  <p:txStyles>
    <p:titleStyle>
      <a:lvl1pPr algn="ctr" defTabSz="914391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7" indent="-342897" algn="l" defTabSz="914391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8" algn="l" defTabSz="914391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8" algn="l" defTabSz="914391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8" algn="l" defTabSz="914391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8" algn="l" defTabSz="914391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8" algn="l" defTabSz="914391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8" algn="l" defTabSz="914391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6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7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23"/>
            <a:ext cx="10153650" cy="624911"/>
          </a:xfrm>
          <a:prstGeom prst="rect">
            <a:avLst/>
          </a:prstGeom>
        </p:spPr>
      </p:pic>
      <p:sp>
        <p:nvSpPr>
          <p:cNvPr id="3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702020" y="6547967"/>
            <a:ext cx="2369185" cy="365125"/>
          </a:xfrm>
          <a:prstGeom prst="rect">
            <a:avLst/>
          </a:prstGeom>
        </p:spPr>
        <p:txBody>
          <a:bodyPr/>
          <a:lstStyle>
            <a:lvl1pPr algn="r">
              <a:defRPr sz="1200" b="0"/>
            </a:lvl1pPr>
          </a:lstStyle>
          <a:p>
            <a:fld id="{D4C49874-0D8E-4391-9C86-57A931C76A3E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r>
              <a:rPr lang="en-US" altLang="ko-KR">
                <a:solidFill>
                  <a:prstClr val="black"/>
                </a:solidFill>
              </a:rPr>
              <a:t>/19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2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hf sldNum="0" hdr="0" dt="0"/>
  <p:txStyles>
    <p:titleStyle>
      <a:lvl1pPr algn="ctr" defTabSz="937260" rtl="0" eaLnBrk="1" latinLnBrk="1" hangingPunct="1">
        <a:spcBef>
          <a:spcPct val="0"/>
        </a:spcBef>
        <a:buNone/>
        <a:defRPr sz="45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1473" indent="-351473" algn="l" defTabSz="937260" rtl="0" eaLnBrk="1" latinLnBrk="1" hangingPunct="1">
        <a:spcBef>
          <a:spcPct val="20000"/>
        </a:spcBef>
        <a:buFont typeface="Arial" pitchFamily="34" charset="0"/>
        <a:buChar char="•"/>
        <a:defRPr sz="3280" kern="1200">
          <a:solidFill>
            <a:schemeClr val="tx1"/>
          </a:solidFill>
          <a:latin typeface="+mn-lt"/>
          <a:ea typeface="+mn-ea"/>
          <a:cs typeface="+mn-cs"/>
        </a:defRPr>
      </a:lvl1pPr>
      <a:lvl2pPr marL="761524" indent="-292894" algn="l" defTabSz="937260" rtl="0" eaLnBrk="1" latinLnBrk="1" hangingPunct="1">
        <a:spcBef>
          <a:spcPct val="20000"/>
        </a:spcBef>
        <a:buFont typeface="Arial" pitchFamily="34" charset="0"/>
        <a:buChar char="–"/>
        <a:defRPr sz="2870" kern="1200">
          <a:solidFill>
            <a:schemeClr val="tx1"/>
          </a:solidFill>
          <a:latin typeface="+mn-lt"/>
          <a:ea typeface="+mn-ea"/>
          <a:cs typeface="+mn-cs"/>
        </a:defRPr>
      </a:lvl2pPr>
      <a:lvl3pPr marL="1171575" indent="-234315" algn="l" defTabSz="937260" rtl="0" eaLnBrk="1" latinLnBrk="1" hangingPunct="1">
        <a:spcBef>
          <a:spcPct val="20000"/>
        </a:spcBef>
        <a:buFont typeface="Arial" pitchFamily="34" charset="0"/>
        <a:buChar char="•"/>
        <a:defRPr sz="2460" kern="1200">
          <a:solidFill>
            <a:schemeClr val="tx1"/>
          </a:solidFill>
          <a:latin typeface="+mn-lt"/>
          <a:ea typeface="+mn-ea"/>
          <a:cs typeface="+mn-cs"/>
        </a:defRPr>
      </a:lvl3pPr>
      <a:lvl4pPr marL="1640205" indent="-234315" algn="l" defTabSz="937260" rtl="0" eaLnBrk="1" latinLnBrk="1" hangingPunct="1">
        <a:spcBef>
          <a:spcPct val="20000"/>
        </a:spcBef>
        <a:buFont typeface="Arial" pitchFamily="34" charset="0"/>
        <a:buChar char="–"/>
        <a:defRPr sz="205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35" indent="-234315" algn="l" defTabSz="937260" rtl="0" eaLnBrk="1" latinLnBrk="1" hangingPunct="1">
        <a:spcBef>
          <a:spcPct val="20000"/>
        </a:spcBef>
        <a:buFont typeface="Arial" pitchFamily="34" charset="0"/>
        <a:buChar char="»"/>
        <a:defRPr sz="2050" kern="1200">
          <a:solidFill>
            <a:schemeClr val="tx1"/>
          </a:solidFill>
          <a:latin typeface="+mn-lt"/>
          <a:ea typeface="+mn-ea"/>
          <a:cs typeface="+mn-cs"/>
        </a:defRPr>
      </a:lvl5pPr>
      <a:lvl6pPr marL="2577465" indent="-234315" algn="l" defTabSz="937260" rtl="0" eaLnBrk="1" latinLnBrk="1" hangingPunct="1">
        <a:spcBef>
          <a:spcPct val="20000"/>
        </a:spcBef>
        <a:buFont typeface="Arial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6pPr>
      <a:lvl7pPr marL="3046095" indent="-234315" algn="l" defTabSz="937260" rtl="0" eaLnBrk="1" latinLnBrk="1" hangingPunct="1">
        <a:spcBef>
          <a:spcPct val="20000"/>
        </a:spcBef>
        <a:buFont typeface="Arial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7pPr>
      <a:lvl8pPr marL="3514725" indent="-234315" algn="l" defTabSz="937260" rtl="0" eaLnBrk="1" latinLnBrk="1" hangingPunct="1">
        <a:spcBef>
          <a:spcPct val="20000"/>
        </a:spcBef>
        <a:buFont typeface="Arial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8pPr>
      <a:lvl9pPr marL="3983355" indent="-234315" algn="l" defTabSz="937260" rtl="0" eaLnBrk="1" latinLnBrk="1" hangingPunct="1">
        <a:spcBef>
          <a:spcPct val="20000"/>
        </a:spcBef>
        <a:buFont typeface="Arial" pitchFamily="34" charset="0"/>
        <a:buChar char="•"/>
        <a:defRPr sz="2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1pPr>
      <a:lvl2pPr marL="46863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2pPr>
      <a:lvl3pPr marL="93726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3pPr>
      <a:lvl4pPr marL="140589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4pPr>
      <a:lvl5pPr marL="187452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5pPr>
      <a:lvl6pPr marL="234315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6pPr>
      <a:lvl7pPr marL="281178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7pPr>
      <a:lvl8pPr marL="328041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8pPr>
      <a:lvl9pPr marL="3749040" algn="l" defTabSz="937260" rtl="0" eaLnBrk="1" latinLnBrk="1" hangingPunct="1">
        <a:defRPr sz="18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BF630514-C4BE-419A-A8D9-2E5C2E607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19056"/>
              </p:ext>
            </p:extLst>
          </p:nvPr>
        </p:nvGraphicFramePr>
        <p:xfrm>
          <a:off x="396305" y="860776"/>
          <a:ext cx="9289032" cy="4296414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95309632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867946739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3323551411"/>
                    </a:ext>
                  </a:extLst>
                </a:gridCol>
                <a:gridCol w="851050">
                  <a:extLst>
                    <a:ext uri="{9D8B030D-6E8A-4147-A177-3AD203B41FA5}">
                      <a16:colId xmlns:a16="http://schemas.microsoft.com/office/drawing/2014/main" val="1028045675"/>
                    </a:ext>
                  </a:extLst>
                </a:gridCol>
                <a:gridCol w="851050">
                  <a:extLst>
                    <a:ext uri="{9D8B030D-6E8A-4147-A177-3AD203B41FA5}">
                      <a16:colId xmlns:a16="http://schemas.microsoft.com/office/drawing/2014/main" val="1105005300"/>
                    </a:ext>
                  </a:extLst>
                </a:gridCol>
                <a:gridCol w="851050">
                  <a:extLst>
                    <a:ext uri="{9D8B030D-6E8A-4147-A177-3AD203B41FA5}">
                      <a16:colId xmlns:a16="http://schemas.microsoft.com/office/drawing/2014/main" val="602227616"/>
                    </a:ext>
                  </a:extLst>
                </a:gridCol>
                <a:gridCol w="851050">
                  <a:extLst>
                    <a:ext uri="{9D8B030D-6E8A-4147-A177-3AD203B41FA5}">
                      <a16:colId xmlns:a16="http://schemas.microsoft.com/office/drawing/2014/main" val="358860129"/>
                    </a:ext>
                  </a:extLst>
                </a:gridCol>
                <a:gridCol w="700256">
                  <a:extLst>
                    <a:ext uri="{9D8B030D-6E8A-4147-A177-3AD203B41FA5}">
                      <a16:colId xmlns:a16="http://schemas.microsoft.com/office/drawing/2014/main" val="724530175"/>
                    </a:ext>
                  </a:extLst>
                </a:gridCol>
              </a:tblGrid>
              <a:tr h="38803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순서</a:t>
                      </a:r>
                    </a:p>
                  </a:txBody>
                  <a:tcPr marL="6276" marR="6276" marT="627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발표 팀</a:t>
                      </a: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제목</a:t>
                      </a: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심사기준 </a:t>
                      </a:r>
                      <a:r>
                        <a:rPr lang="en-US" altLang="ko-KR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배점</a:t>
                      </a:r>
                      <a:r>
                        <a:rPr lang="en-US" altLang="ko-KR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</a:t>
                      </a:r>
                      <a:r>
                        <a:rPr lang="en-US" altLang="ko-KR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25/20/15/10/5</a:t>
                      </a:r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</a:t>
                      </a:r>
                      <a:r>
                        <a:rPr lang="en-US" altLang="ko-KR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총점</a:t>
                      </a:r>
                      <a:endParaRPr lang="en-US" altLang="ko-KR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(100</a:t>
                      </a:r>
                      <a:r>
                        <a:rPr lang="ko-KR" altLang="en-US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</a:t>
                      </a:r>
                      <a:r>
                        <a:rPr lang="en-US" altLang="ko-KR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11183"/>
                  </a:ext>
                </a:extLst>
              </a:tr>
              <a:tr h="388032"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창의성</a:t>
                      </a: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실현가능성</a:t>
                      </a: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임팩트</a:t>
                      </a: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발표능력</a:t>
                      </a: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677897"/>
                  </a:ext>
                </a:extLst>
              </a:tr>
              <a:tr h="70407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u="none" strike="noStrike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200" b="1" u="none" strike="noStrike" kern="12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조</a:t>
                      </a:r>
                      <a:endParaRPr lang="en-US" altLang="ko-KR" sz="1200" b="1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전국민 기업시민 그라운드</a:t>
                      </a: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b="1" i="0" u="none" strike="noStrike" spc="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포물점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with POSCO</a:t>
                      </a: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200" b="0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866051"/>
                  </a:ext>
                </a:extLst>
              </a:tr>
              <a:tr h="70407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u="none" strike="noStrike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200" b="1" u="none" strike="noStrike" kern="12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50" b="1" i="0" u="none" strike="noStrike" spc="-15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&lt; </a:t>
                      </a:r>
                      <a:r>
                        <a:rPr lang="ko-KR" altLang="en-US" sz="1050" b="1" i="0" u="none" strike="noStrike" spc="-15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기업시민 포스코’ </a:t>
                      </a:r>
                      <a:r>
                        <a:rPr lang="ko-KR" altLang="en-US" sz="1050" b="1" i="0" u="none" strike="noStrike" spc="-15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팬덤</a:t>
                      </a:r>
                      <a:r>
                        <a:rPr lang="ko-KR" altLang="en-US" sz="1050" b="1" i="0" u="none" strike="noStrike" spc="-15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브랜드化 방안 </a:t>
                      </a:r>
                      <a:r>
                        <a:rPr lang="en-US" altLang="ko-KR" sz="1050" b="1" i="0" u="none" strike="noStrike" spc="-15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&gt;</a:t>
                      </a:r>
                    </a:p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함께 만들어가는 미래</a:t>
                      </a: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Tomorrow with SCONE!</a:t>
                      </a: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067497"/>
                  </a:ext>
                </a:extLst>
              </a:tr>
              <a:tr h="70407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u="none" strike="noStrike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200" b="1" u="none" strike="noStrike" kern="12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  <a:endParaRPr lang="en-US" altLang="ko-KR" sz="1200" b="1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400" b="1" i="0" u="none" strike="noStrike" spc="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포스커넥트</a:t>
                      </a:r>
                      <a:r>
                        <a:rPr lang="en-US" altLang="ko-KR" sz="14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en-US" altLang="ko-KR" sz="1400" b="1" i="0" u="sng" strike="noStrike" spc="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PO</a:t>
                      </a:r>
                      <a:r>
                        <a:rPr lang="en-US" altLang="ko-KR" sz="1400" b="1" i="0" u="none" strike="noStrike" spc="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SCO+</a:t>
                      </a:r>
                      <a:r>
                        <a:rPr lang="en-US" altLang="ko-KR" sz="1400" b="1" i="0" u="sng" strike="noStrike" spc="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Connect</a:t>
                      </a:r>
                      <a:endParaRPr lang="en-US" altLang="ko-KR" sz="1400" b="1" i="0" u="sng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포스코 직원 연계 기업시민 </a:t>
                      </a:r>
                      <a:r>
                        <a:rPr lang="ko-KR" altLang="en-US" sz="1200" b="1" i="0" u="none" strike="noStrike" spc="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팬덤화</a:t>
                      </a:r>
                      <a:endParaRPr lang="en-US" altLang="ko-KR" sz="1200" b="1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488336"/>
                  </a:ext>
                </a:extLst>
              </a:tr>
              <a:tr h="70407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u="none" strike="noStrike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200" b="1" u="none" strike="noStrike" kern="12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i="0" u="none" strike="noStrike" spc="0" baseline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Poscok</a:t>
                      </a:r>
                      <a:r>
                        <a:rPr lang="en-US" altLang="ko-KR" sz="14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with POSCO</a:t>
                      </a:r>
                    </a:p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임직원 릴레이 봉사활동 운영방안</a:t>
                      </a: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53648"/>
                  </a:ext>
                </a:extLst>
              </a:tr>
              <a:tr h="70407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u="none" strike="noStrike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ko-KR" altLang="en-US" sz="1200" b="1" u="none" strike="noStrike" kern="12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MZ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세대가 주도하는 </a:t>
                      </a:r>
                      <a:endParaRPr lang="en-US" altLang="ko-KR" sz="1200" b="1" i="0" u="none" strike="noStrike" spc="0" baseline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ctr" defTabSz="937260" rtl="0" eaLnBrk="1" fontAlgn="ctr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포스코 </a:t>
                      </a:r>
                      <a:r>
                        <a:rPr lang="en-US" altLang="ko-KR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ESG</a:t>
                      </a:r>
                      <a:r>
                        <a:rPr lang="ko-KR" altLang="en-US" sz="1200" b="1" i="0" u="none" strike="noStrike" spc="0" baseline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경영 홍보 및 참여방안</a:t>
                      </a: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ko-KR" altLang="en-US" sz="1200" b="0" i="0" u="none" strike="noStrik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2000" marR="6276" marT="6276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6365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7BCB92A-ABB6-F3E6-F16C-49C109BB7E57}"/>
              </a:ext>
            </a:extLst>
          </p:cNvPr>
          <p:cNvSpPr txBox="1"/>
          <p:nvPr/>
        </p:nvSpPr>
        <p:spPr>
          <a:xfrm>
            <a:off x="252289" y="116632"/>
            <a:ext cx="36231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심사위원단 </a:t>
            </a:r>
            <a:r>
              <a:rPr lang="ko-KR" altLang="en-US" sz="2000" b="1">
                <a:latin typeface="HY견고딕" panose="02030600000101010101" pitchFamily="18" charset="-127"/>
                <a:ea typeface="HY견고딕" panose="02030600000101010101" pitchFamily="18" charset="-127"/>
              </a:rPr>
              <a:t>프로젝트 심사양식</a:t>
            </a:r>
            <a:endParaRPr lang="ko-KR" altLang="en-US" sz="20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8738E504-B7D8-C823-B164-D52DDA7ECB39}"/>
              </a:ext>
            </a:extLst>
          </p:cNvPr>
          <p:cNvCxnSpPr>
            <a:cxnSpLocks/>
          </p:cNvCxnSpPr>
          <p:nvPr/>
        </p:nvCxnSpPr>
        <p:spPr>
          <a:xfrm>
            <a:off x="6228951" y="6524719"/>
            <a:ext cx="345638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ECB8718-599E-2D80-EA77-922E745BC259}"/>
              </a:ext>
            </a:extLst>
          </p:cNvPr>
          <p:cNvSpPr txBox="1"/>
          <p:nvPr/>
        </p:nvSpPr>
        <p:spPr>
          <a:xfrm>
            <a:off x="8965255" y="614493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i="1" dirty="0">
                <a:solidFill>
                  <a:schemeClr val="bg1">
                    <a:lumMod val="75000"/>
                  </a:schemeClr>
                </a:solidFill>
              </a:rPr>
              <a:t>서명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FFC9D4-B4DE-08A9-DBB0-D76139531FC0}"/>
              </a:ext>
            </a:extLst>
          </p:cNvPr>
          <p:cNvSpPr txBox="1"/>
          <p:nvPr/>
        </p:nvSpPr>
        <p:spPr>
          <a:xfrm>
            <a:off x="6156943" y="614493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성함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37112A-C768-846D-BBED-39E5DD64EA64}"/>
              </a:ext>
            </a:extLst>
          </p:cNvPr>
          <p:cNvSpPr txBox="1"/>
          <p:nvPr/>
        </p:nvSpPr>
        <p:spPr>
          <a:xfrm>
            <a:off x="367930" y="5373216"/>
            <a:ext cx="5261377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ko-KR" sz="1200" b="1" dirty="0"/>
              <a:t>&lt;</a:t>
            </a:r>
            <a:r>
              <a:rPr lang="ko-KR" altLang="en-US" sz="1200" b="1" dirty="0"/>
              <a:t> 심사기준 정의 </a:t>
            </a:r>
            <a:r>
              <a:rPr lang="en-US" altLang="ko-KR" sz="1200" b="1" dirty="0"/>
              <a:t>&gt;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ko-KR" altLang="en-US" sz="1200" dirty="0"/>
              <a:t>창의성</a:t>
            </a:r>
            <a:r>
              <a:rPr lang="en-US" altLang="ko-KR" sz="1200" dirty="0"/>
              <a:t>: </a:t>
            </a:r>
            <a:r>
              <a:rPr lang="ko-KR" altLang="en-US" sz="1200" dirty="0"/>
              <a:t>이슈 해결을 위해 기존 방법과 다른 </a:t>
            </a:r>
            <a:r>
              <a:rPr lang="ko-KR" altLang="en-US" sz="1200" b="1" dirty="0"/>
              <a:t>차별화된 접근</a:t>
            </a:r>
            <a:r>
              <a:rPr lang="ko-KR" altLang="en-US" sz="1200" dirty="0"/>
              <a:t>을 하였는가</a:t>
            </a:r>
            <a:r>
              <a:rPr lang="en-US" altLang="ko-KR" sz="1200" dirty="0"/>
              <a:t>?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ko-KR" altLang="en-US" sz="1200" dirty="0"/>
              <a:t>실현가능성</a:t>
            </a:r>
            <a:r>
              <a:rPr lang="en-US" altLang="ko-KR" sz="1200" dirty="0"/>
              <a:t>: </a:t>
            </a:r>
            <a:r>
              <a:rPr lang="ko-KR" altLang="en-US" sz="1200" dirty="0"/>
              <a:t>함께 참여한 </a:t>
            </a:r>
            <a:r>
              <a:rPr lang="ko-KR" altLang="en-US" sz="1200" b="1" dirty="0"/>
              <a:t>그룹사에서</a:t>
            </a:r>
            <a:r>
              <a:rPr lang="ko-KR" altLang="en-US" sz="1200" dirty="0"/>
              <a:t> </a:t>
            </a:r>
            <a:r>
              <a:rPr lang="ko-KR" altLang="en-US" sz="1200" b="1" dirty="0"/>
              <a:t>실제 추진</a:t>
            </a:r>
            <a:r>
              <a:rPr lang="ko-KR" altLang="en-US" sz="1200" dirty="0"/>
              <a:t>할 수 있는 내용인가</a:t>
            </a:r>
            <a:r>
              <a:rPr lang="en-US" altLang="ko-KR" sz="1200" dirty="0"/>
              <a:t>?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ko-KR" altLang="en-US" sz="1200" dirty="0"/>
              <a:t>임팩트</a:t>
            </a:r>
            <a:r>
              <a:rPr lang="en-US" altLang="ko-KR" sz="1200" dirty="0"/>
              <a:t>: </a:t>
            </a:r>
            <a:r>
              <a:rPr lang="ko-KR" altLang="en-US" sz="1200" dirty="0"/>
              <a:t>제시한 대안이 </a:t>
            </a:r>
            <a:r>
              <a:rPr lang="ko-KR" altLang="en-US" sz="1200" b="1" dirty="0"/>
              <a:t>실현될 경우 파급 효과</a:t>
            </a:r>
            <a:r>
              <a:rPr lang="ko-KR" altLang="en-US" sz="1200" dirty="0"/>
              <a:t>가 얼마나 큰가</a:t>
            </a:r>
            <a:r>
              <a:rPr lang="en-US" altLang="ko-KR" sz="1200" dirty="0"/>
              <a:t>?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ko-KR" altLang="en-US" sz="1200" dirty="0"/>
              <a:t>발표능력</a:t>
            </a:r>
            <a:r>
              <a:rPr lang="en-US" altLang="ko-KR" sz="1200" dirty="0"/>
              <a:t>: </a:t>
            </a:r>
            <a:r>
              <a:rPr lang="ko-KR" altLang="en-US" sz="1200" dirty="0"/>
              <a:t>자료 준비가 </a:t>
            </a:r>
            <a:r>
              <a:rPr lang="ko-KR" altLang="en-US" sz="1200" b="1" dirty="0"/>
              <a:t>충실하고</a:t>
            </a:r>
            <a:r>
              <a:rPr lang="en-US" altLang="ko-KR" sz="1200" b="1" dirty="0"/>
              <a:t>, </a:t>
            </a:r>
            <a:r>
              <a:rPr lang="ko-KR" altLang="en-US" sz="1200" b="1" dirty="0"/>
              <a:t>효과적으로 전달</a:t>
            </a:r>
            <a:r>
              <a:rPr lang="ko-KR" altLang="en-US" sz="1200" dirty="0"/>
              <a:t>하고 있는가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229340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a:spPr>
      <a:bodyPr rtlCol="0" anchor="ctr"/>
      <a:lstStyle>
        <a:defPPr algn="ctr">
          <a:defRPr sz="12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bg1">
              <a:lumMod val="50000"/>
            </a:schemeClr>
          </a:solidFill>
          <a:prstDash val="solid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8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a:spPr>
      <a:bodyPr rtlCol="0" anchor="ctr"/>
      <a:lstStyle>
        <a:defPPr algn="ctr">
          <a:defRPr sz="12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bg1">
              <a:lumMod val="50000"/>
            </a:schemeClr>
          </a:solidFill>
          <a:prstDash val="solid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6426</TotalTime>
  <Words>139</Words>
  <Application>Microsoft Office PowerPoint</Application>
  <PresentationFormat>사용자 지정</PresentationFormat>
  <Paragraphs>37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HY견고딕</vt:lpstr>
      <vt:lpstr>맑은 고딕</vt:lpstr>
      <vt:lpstr>Arial</vt:lpstr>
      <vt:lpstr>1_Office 테마</vt:lpstr>
      <vt:lpstr>7_디자인 사용자 지정</vt:lpstr>
      <vt:lpstr>8_디자인 사용자 지정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Kim Yong Geun</cp:lastModifiedBy>
  <cp:revision>501</cp:revision>
  <cp:lastPrinted>2019-12-11T01:56:18Z</cp:lastPrinted>
  <dcterms:created xsi:type="dcterms:W3CDTF">2006-10-05T04:04:58Z</dcterms:created>
  <dcterms:modified xsi:type="dcterms:W3CDTF">2022-11-24T05:17:16Z</dcterms:modified>
</cp:coreProperties>
</file>